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288" r:id="rId3"/>
    <p:sldId id="287" r:id="rId4"/>
    <p:sldId id="263" r:id="rId5"/>
    <p:sldId id="290" r:id="rId6"/>
    <p:sldId id="262" r:id="rId7"/>
    <p:sldId id="289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C7B8E-A5E1-4ADE-9AB6-9903C58C5340}" v="112" dt="2021-12-12T17:43:34.48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0CD"/>
          </a:solidFill>
        </a:fill>
      </a:tcStyle>
    </a:wholeTbl>
    <a:band2H>
      <a:tcTxStyle/>
      <a:tcStyle>
        <a:tcBdr/>
        <a:fill>
          <a:solidFill>
            <a:srgbClr val="EDE9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7A7A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A7A7A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D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"/>
          <p:cNvSpPr/>
          <p:nvPr/>
        </p:nvSpPr>
        <p:spPr>
          <a:xfrm>
            <a:off x="0" y="1060382"/>
            <a:ext cx="12192000" cy="187131"/>
          </a:xfrm>
          <a:prstGeom prst="rect">
            <a:avLst/>
          </a:prstGeom>
          <a:solidFill>
            <a:srgbClr val="FFB60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Rectangle 6"/>
          <p:cNvSpPr/>
          <p:nvPr/>
        </p:nvSpPr>
        <p:spPr>
          <a:xfrm>
            <a:off x="3175" y="4890317"/>
            <a:ext cx="12188825" cy="1967683"/>
          </a:xfrm>
          <a:prstGeom prst="rect">
            <a:avLst/>
          </a:prstGeom>
          <a:solidFill>
            <a:srgbClr val="FFB60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Titeltext"/>
          <p:cNvSpPr txBox="1">
            <a:spLocks noGrp="1"/>
          </p:cNvSpPr>
          <p:nvPr>
            <p:ph type="title"/>
          </p:nvPr>
        </p:nvSpPr>
        <p:spPr>
          <a:xfrm>
            <a:off x="241727" y="1421236"/>
            <a:ext cx="11708546" cy="1792225"/>
          </a:xfrm>
          <a:prstGeom prst="rect">
            <a:avLst/>
          </a:prstGeom>
        </p:spPr>
        <p:txBody>
          <a:bodyPr/>
          <a:lstStyle>
            <a:lvl1pPr>
              <a:defRPr sz="8000" b="0" spc="-50">
                <a:solidFill>
                  <a:srgbClr val="262626"/>
                </a:solidFill>
              </a:defRPr>
            </a:lvl1pPr>
          </a:lstStyle>
          <a:p>
            <a:r>
              <a:t>Titeltext</a:t>
            </a:r>
          </a:p>
        </p:txBody>
      </p:sp>
      <p:pic>
        <p:nvPicPr>
          <p:cNvPr id="16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02" y="254426"/>
            <a:ext cx="1815645" cy="182444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"/>
          <p:cNvSpPr/>
          <p:nvPr/>
        </p:nvSpPr>
        <p:spPr>
          <a:xfrm>
            <a:off x="0" y="1060382"/>
            <a:ext cx="12192000" cy="187131"/>
          </a:xfrm>
          <a:prstGeom prst="rect">
            <a:avLst/>
          </a:prstGeom>
          <a:solidFill>
            <a:srgbClr val="FFB60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Rectangle 6"/>
          <p:cNvSpPr/>
          <p:nvPr/>
        </p:nvSpPr>
        <p:spPr>
          <a:xfrm>
            <a:off x="3175" y="6348904"/>
            <a:ext cx="12188825" cy="509096"/>
          </a:xfrm>
          <a:prstGeom prst="rect">
            <a:avLst/>
          </a:prstGeom>
          <a:solidFill>
            <a:srgbClr val="FFB60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xfrm>
            <a:off x="241727" y="1421236"/>
            <a:ext cx="11708546" cy="1792225"/>
          </a:xfrm>
          <a:prstGeom prst="rect">
            <a:avLst/>
          </a:prstGeom>
        </p:spPr>
        <p:txBody>
          <a:bodyPr/>
          <a:lstStyle>
            <a:lvl1pPr>
              <a:defRPr sz="8000" b="0" spc="-50">
                <a:solidFill>
                  <a:srgbClr val="262626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idx="1"/>
          </p:nvPr>
        </p:nvSpPr>
        <p:spPr>
          <a:xfrm>
            <a:off x="241727" y="3213460"/>
            <a:ext cx="11708546" cy="296172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buClrTx/>
              <a:buSzTx/>
              <a:buFontTx/>
              <a:buNone/>
              <a:defRPr b="0" cap="all" spc="250">
                <a:solidFill>
                  <a:srgbClr val="929292"/>
                </a:solidFill>
              </a:defRPr>
            </a:lvl1pPr>
            <a:lvl2pPr marL="0" indent="457200">
              <a:buClrTx/>
              <a:buSzTx/>
              <a:buFontTx/>
              <a:buNone/>
              <a:defRPr cap="all" spc="250">
                <a:solidFill>
                  <a:srgbClr val="929292"/>
                </a:solidFill>
              </a:defRPr>
            </a:lvl2pPr>
            <a:lvl3pPr marL="0" indent="914400">
              <a:buClrTx/>
              <a:buSzTx/>
              <a:buFontTx/>
              <a:buNone/>
              <a:defRPr sz="3000" cap="all" spc="250">
                <a:solidFill>
                  <a:srgbClr val="929292"/>
                </a:solidFill>
              </a:defRPr>
            </a:lvl3pPr>
            <a:lvl4pPr marL="0" indent="1371600">
              <a:buClrTx/>
              <a:buSzTx/>
              <a:buFontTx/>
              <a:buNone/>
              <a:defRPr sz="3000" cap="all" spc="250">
                <a:solidFill>
                  <a:srgbClr val="929292"/>
                </a:solidFill>
              </a:defRPr>
            </a:lvl4pPr>
            <a:lvl5pPr marL="0" indent="1828800">
              <a:buClrTx/>
              <a:buSzTx/>
              <a:buFontTx/>
              <a:buNone/>
              <a:defRPr sz="3000" cap="all" spc="250">
                <a:solidFill>
                  <a:srgbClr val="929292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28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502" y="254426"/>
            <a:ext cx="1815645" cy="182444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+ Pfeile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➡"/>
            </a:lvl2pPr>
            <a:lvl3pPr marL="769257" indent="-261257">
              <a:buChar char="➡"/>
            </a:lvl3pPr>
            <a:lvl4pPr>
              <a:buChar char="➡"/>
            </a:lvl4pPr>
            <a:lvl5pPr>
              <a:buChar char="➡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+ Pfeile 2 Spalten fließ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4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81068"/>
          <a:lstStyle>
            <a:lvl2pPr>
              <a:buChar char="➡"/>
            </a:lvl2pPr>
            <a:lvl3pPr marL="769257" indent="-261257">
              <a:buChar char="➡"/>
            </a:lvl3pPr>
            <a:lvl4pPr>
              <a:buChar char="➡"/>
            </a:lvl4pPr>
            <a:lvl5pPr>
              <a:buChar char="➡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285318" y="192779"/>
            <a:ext cx="11682324" cy="7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285318" y="1417320"/>
            <a:ext cx="11621364" cy="4761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482600" indent="-381000">
              <a:buChar char="•"/>
              <a:defRPr b="0"/>
            </a:lvl2pPr>
            <a:lvl3pPr marL="749300" indent="-254000">
              <a:buChar char="•"/>
              <a:defRPr sz="2000" b="0"/>
            </a:lvl3pPr>
            <a:lvl4pPr marL="1023257" indent="-261257">
              <a:buChar char="•"/>
              <a:defRPr sz="2000" b="0"/>
            </a:lvl4pPr>
            <a:lvl5pPr marL="1277257" indent="-261257">
              <a:buChar char="•"/>
              <a:defRPr sz="2000" b="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Rectangle 6"/>
          <p:cNvSpPr/>
          <p:nvPr/>
        </p:nvSpPr>
        <p:spPr>
          <a:xfrm>
            <a:off x="3175" y="6348904"/>
            <a:ext cx="12188825" cy="509096"/>
          </a:xfrm>
          <a:prstGeom prst="rect">
            <a:avLst/>
          </a:prstGeom>
          <a:solidFill>
            <a:srgbClr val="FFB60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hteck"/>
          <p:cNvSpPr/>
          <p:nvPr/>
        </p:nvSpPr>
        <p:spPr>
          <a:xfrm>
            <a:off x="0" y="1060382"/>
            <a:ext cx="12192000" cy="187131"/>
          </a:xfrm>
          <a:prstGeom prst="rect">
            <a:avLst/>
          </a:prstGeom>
          <a:solidFill>
            <a:srgbClr val="FFB60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979606" y="6528092"/>
            <a:ext cx="232878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ransition spd="med"/>
  <p:txStyles>
    <p:titleStyle>
      <a:lvl1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-52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1pPr>
      <a:lvl2pPr marL="505967" marR="0" indent="-304799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2pPr>
      <a:lvl3pPr marL="775933" marR="0" indent="-391885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3pPr>
      <a:lvl4pPr marL="958813" marR="0" indent="-391885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4pPr>
      <a:lvl5pPr marL="1141693" marR="0" indent="-391885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5pPr>
      <a:lvl6pPr marL="1361257" marR="0" indent="-489857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561257" marR="0" indent="-489857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761257" marR="0" indent="-489857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1961257" marR="0" indent="-489857" algn="l" defTabSz="91440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3000" b="1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www.sprachzertifikat.org/englische-sprachzertifikate/lcci-zertifikate.html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YMNASIUM BONDENWALD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877823">
              <a:defRPr sz="7679" b="1" spc="-48"/>
            </a:lvl1pPr>
          </a:lstStyle>
          <a:p>
            <a:r>
              <a:rPr lang="de-DE" sz="6000" dirty="0"/>
              <a:t>Wirtschaft und Geographie (</a:t>
            </a:r>
            <a:r>
              <a:rPr lang="de-DE" sz="6000" dirty="0" err="1"/>
              <a:t>WuG</a:t>
            </a:r>
            <a:r>
              <a:rPr lang="de-DE" sz="6000" dirty="0"/>
              <a:t>)</a:t>
            </a:r>
            <a:endParaRPr sz="6000" dirty="0"/>
          </a:p>
        </p:txBody>
      </p:sp>
      <p:sp>
        <p:nvSpPr>
          <p:cNvPr id="105" name="Vorlagen"/>
          <p:cNvSpPr txBox="1"/>
          <p:nvPr/>
        </p:nvSpPr>
        <p:spPr>
          <a:xfrm>
            <a:off x="241727" y="3213460"/>
            <a:ext cx="11708546" cy="1501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lnSpc>
                <a:spcPct val="85000"/>
              </a:lnSpc>
              <a:defRPr sz="5000" b="1" spc="-31">
                <a:solidFill>
                  <a:srgbClr val="535353"/>
                </a:solidFill>
              </a:defRPr>
            </a:lvl1pPr>
          </a:lstStyle>
          <a:p>
            <a:pPr marL="0" indent="0" algn="ctr">
              <a:buNone/>
            </a:pPr>
            <a:r>
              <a:rPr lang="de-DE" dirty="0"/>
              <a:t>Digitale Profilvorstellung</a:t>
            </a:r>
          </a:p>
          <a:p>
            <a:pPr marL="0" indent="0" algn="ctr">
              <a:buNone/>
            </a:pPr>
            <a:r>
              <a:rPr lang="de-DE" dirty="0"/>
              <a:t>Januar 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A902A03-F851-40EA-A67A-5B6539ED0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98" y="76200"/>
            <a:ext cx="2249619" cy="19143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24BC72-6E89-4FC7-B134-CD6076301864}"/>
              </a:ext>
            </a:extLst>
          </p:cNvPr>
          <p:cNvSpPr txBox="1"/>
          <p:nvPr/>
        </p:nvSpPr>
        <p:spPr>
          <a:xfrm>
            <a:off x="2895600" y="51816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Warum </a:t>
            </a:r>
            <a:r>
              <a:rPr lang="de-DE" sz="2400" dirty="0" err="1"/>
              <a:t>WuG</a:t>
            </a:r>
            <a:r>
              <a:rPr lang="de-DE" sz="2400" dirty="0"/>
              <a:t>?</a:t>
            </a:r>
          </a:p>
          <a:p>
            <a:pPr algn="ctr"/>
            <a:r>
              <a:rPr lang="de-DE" sz="2400" dirty="0"/>
              <a:t>Was sind die Alleinstellungsmerkmale?</a:t>
            </a:r>
          </a:p>
          <a:p>
            <a:pPr algn="ctr"/>
            <a:r>
              <a:rPr lang="de-DE" sz="2400" dirty="0"/>
              <a:t>Welche Themen erwarten mich?</a:t>
            </a:r>
          </a:p>
          <a:p>
            <a:pPr algn="ctr"/>
            <a:r>
              <a:rPr lang="de-DE" sz="2400" dirty="0"/>
              <a:t>Was muss ich mitbringen?</a:t>
            </a:r>
          </a:p>
        </p:txBody>
      </p:sp>
      <p:pic>
        <p:nvPicPr>
          <p:cNvPr id="7" name="Audio 18">
            <a:hlinkClick r:id="" action="ppaction://media"/>
            <a:extLst>
              <a:ext uri="{FF2B5EF4-FFF2-40B4-BE49-F238E27FC236}">
                <a16:creationId xmlns:a16="http://schemas.microsoft.com/office/drawing/2014/main" id="{026A3ABE-9FC0-427B-8E26-B9A572A0E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+ Bulletpoints 2 Spalten">
            <a:extLst>
              <a:ext uri="{FF2B5EF4-FFF2-40B4-BE49-F238E27FC236}">
                <a16:creationId xmlns:a16="http://schemas.microsoft.com/office/drawing/2014/main" id="{41075EA5-CC72-48E7-A247-F3F915F7358D}"/>
              </a:ext>
            </a:extLst>
          </p:cNvPr>
          <p:cNvSpPr txBox="1">
            <a:spLocks/>
          </p:cNvSpPr>
          <p:nvPr/>
        </p:nvSpPr>
        <p:spPr>
          <a:xfrm>
            <a:off x="412601" y="202580"/>
            <a:ext cx="11682324" cy="7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de-DE" dirty="0"/>
              <a:t>Warum </a:t>
            </a:r>
            <a:r>
              <a:rPr lang="de-DE" dirty="0" err="1"/>
              <a:t>WuG</a:t>
            </a:r>
            <a:r>
              <a:rPr lang="de-DE" dirty="0"/>
              <a:t>?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69B7049-F5C2-48BD-844A-2A8A2A07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417638"/>
            <a:ext cx="11620500" cy="47609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400" dirty="0"/>
              <a:t>Aktuelle Probleme …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400" dirty="0"/>
              <a:t>Konflikt zwischen theoretischen Behauptungen</a:t>
            </a:r>
          </a:p>
          <a:p>
            <a:pPr marL="0" indent="0">
              <a:buNone/>
            </a:pPr>
            <a:r>
              <a:rPr lang="de-DE" sz="2400" dirty="0"/>
              <a:t> („Der Markt wird’s schon richten“) …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2400" dirty="0"/>
              <a:t>„Geografie ist die Mutter der Wissenschaft, sagte</a:t>
            </a:r>
          </a:p>
          <a:p>
            <a:pPr marL="0" indent="0">
              <a:buNone/>
            </a:pPr>
            <a:r>
              <a:rPr lang="de-DE" sz="2400" dirty="0"/>
              <a:t> Kant. In der Geografie werden (noch) </a:t>
            </a:r>
            <a:r>
              <a:rPr lang="de-DE" sz="2400" dirty="0" err="1"/>
              <a:t>Humboldtianer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ausgebildet, die von allem ein bisschen können.“ – Die</a:t>
            </a:r>
          </a:p>
          <a:p>
            <a:pPr marL="0" indent="0">
              <a:buNone/>
            </a:pPr>
            <a:r>
              <a:rPr lang="de-DE" sz="2400" dirty="0"/>
              <a:t> letzten Generalisten in einer arbeitsteiligen Welt</a:t>
            </a:r>
          </a:p>
          <a:p>
            <a:pPr marL="0" indent="0">
              <a:buNone/>
            </a:pPr>
            <a:r>
              <a:rPr lang="de-DE" sz="2400" dirty="0"/>
              <a:t> voller hochspezialisierter Experten</a:t>
            </a:r>
          </a:p>
          <a:p>
            <a:pPr marL="0" indent="0"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endParaRPr lang="de-DE" sz="2400" dirty="0"/>
          </a:p>
          <a:p>
            <a:pPr>
              <a:spcBef>
                <a:spcPts val="24"/>
              </a:spcBef>
              <a:buNone/>
            </a:pPr>
            <a:r>
              <a:rPr lang="de-DE" sz="2400" dirty="0"/>
              <a:t>… suchen Lösungen</a:t>
            </a:r>
          </a:p>
          <a:p>
            <a:pPr>
              <a:buNone/>
            </a:pPr>
            <a:endParaRPr lang="de-DE" sz="700" dirty="0"/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… und ganzheitlicher Betrachtung („Ist das</a:t>
            </a:r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nachhaltig?“)</a:t>
            </a:r>
          </a:p>
          <a:p>
            <a:pPr>
              <a:lnSpc>
                <a:spcPct val="80000"/>
              </a:lnSpc>
              <a:buNone/>
            </a:pPr>
            <a:endParaRPr lang="de-DE" sz="1050" dirty="0"/>
          </a:p>
          <a:p>
            <a:pPr>
              <a:buNone/>
            </a:pPr>
            <a:endParaRPr lang="de-DE" sz="1050" dirty="0"/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'</a:t>
            </a:r>
            <a:r>
              <a:rPr lang="de-DE" sz="2400" dirty="0" err="1"/>
              <a:t>It's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, stupid!‘ – Der Zustand</a:t>
            </a:r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der Wirtschaftslage entscheidet Wahlen,</a:t>
            </a:r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die politische Agenda und damit, wie wann</a:t>
            </a:r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welche Lösungsansätze zum Einsatz</a:t>
            </a:r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kommen. Hochspezialisierte Experten</a:t>
            </a:r>
          </a:p>
          <a:p>
            <a:pPr>
              <a:lnSpc>
                <a:spcPct val="80000"/>
              </a:lnSpc>
              <a:buNone/>
            </a:pPr>
            <a:r>
              <a:rPr lang="de-DE" sz="2400" dirty="0"/>
              <a:t>beraten und entscheiden somit mit. </a:t>
            </a:r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5157753-BF27-4BB7-9A02-F95E476840E6}"/>
              </a:ext>
            </a:extLst>
          </p:cNvPr>
          <p:cNvSpPr txBox="1">
            <a:spLocks/>
          </p:cNvSpPr>
          <p:nvPr/>
        </p:nvSpPr>
        <p:spPr>
          <a:xfrm>
            <a:off x="609600" y="6550166"/>
            <a:ext cx="10972800" cy="381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i="1" dirty="0"/>
              <a:t>https://www.spiegel.de/lebenundlernen/schule/geografie-in-echt-die-letzten-universalisten-a-428440.html</a:t>
            </a:r>
          </a:p>
        </p:txBody>
      </p:sp>
      <p:pic>
        <p:nvPicPr>
          <p:cNvPr id="10" name="Audio 24">
            <a:hlinkClick r:id="" action="ppaction://media"/>
            <a:extLst>
              <a:ext uri="{FF2B5EF4-FFF2-40B4-BE49-F238E27FC236}">
                <a16:creationId xmlns:a16="http://schemas.microsoft.com/office/drawing/2014/main" id="{F83773AF-E6A1-40A0-8495-87DF4570E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791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+ Bulletpoints 2 Spalten">
            <a:extLst>
              <a:ext uri="{FF2B5EF4-FFF2-40B4-BE49-F238E27FC236}">
                <a16:creationId xmlns:a16="http://schemas.microsoft.com/office/drawing/2014/main" id="{41075EA5-CC72-48E7-A247-F3F915F7358D}"/>
              </a:ext>
            </a:extLst>
          </p:cNvPr>
          <p:cNvSpPr txBox="1">
            <a:spLocks/>
          </p:cNvSpPr>
          <p:nvPr/>
        </p:nvSpPr>
        <p:spPr>
          <a:xfrm>
            <a:off x="412601" y="202580"/>
            <a:ext cx="11682324" cy="7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de-DE" dirty="0"/>
              <a:t>Was sind die USPs?*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C20B2C3-D49A-40CF-A8BC-763B85912A52}"/>
              </a:ext>
            </a:extLst>
          </p:cNvPr>
          <p:cNvSpPr txBox="1">
            <a:spLocks/>
          </p:cNvSpPr>
          <p:nvPr/>
        </p:nvSpPr>
        <p:spPr>
          <a:xfrm>
            <a:off x="609600" y="6476515"/>
            <a:ext cx="10972800" cy="381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i="1" dirty="0"/>
              <a:t>* Unique </a:t>
            </a:r>
            <a:r>
              <a:rPr lang="de-DE" sz="2400" i="1" dirty="0" err="1"/>
              <a:t>selling</a:t>
            </a:r>
            <a:r>
              <a:rPr lang="de-DE" sz="2400" i="1" dirty="0"/>
              <a:t> </a:t>
            </a:r>
            <a:r>
              <a:rPr lang="de-DE" sz="2400" i="1" dirty="0" err="1"/>
              <a:t>propositions</a:t>
            </a:r>
            <a:r>
              <a:rPr lang="de-DE" sz="2400" i="1" dirty="0"/>
              <a:t> (USPs) = Alleinstellungsmerkmale; ein Fachbegriff aus der Wirtschaft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897786-80F8-46AA-B8FE-577DA606C85E}"/>
              </a:ext>
            </a:extLst>
          </p:cNvPr>
          <p:cNvSpPr txBox="1"/>
          <p:nvPr/>
        </p:nvSpPr>
        <p:spPr>
          <a:xfrm>
            <a:off x="3200400" y="5593378"/>
            <a:ext cx="396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hlinkClick r:id="rId4"/>
              </a:rPr>
              <a:t>LCCI-Sprachzertifikat</a:t>
            </a:r>
            <a:r>
              <a:rPr lang="de-DE" b="1" dirty="0"/>
              <a:t> der Handelskammer London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5E82E46-3ADE-497A-B599-07E9766D68FF}"/>
              </a:ext>
            </a:extLst>
          </p:cNvPr>
          <p:cNvSpPr txBox="1">
            <a:spLocks/>
          </p:cNvSpPr>
          <p:nvPr/>
        </p:nvSpPr>
        <p:spPr>
          <a:xfrm>
            <a:off x="518314" y="3465548"/>
            <a:ext cx="3505200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Simulationen in Wirtschaft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1A94198-4F80-45CB-8338-716CBD795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779" y="3841065"/>
            <a:ext cx="2226716" cy="229797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EA53372-DBAD-4A69-A6D6-11835ECE4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649" y="3716747"/>
            <a:ext cx="2781471" cy="22251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3684FF3-8853-4B35-8DC6-70D3E8816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399" y="4068762"/>
            <a:ext cx="3984381" cy="1491297"/>
          </a:xfrm>
          <a:prstGeom prst="rect">
            <a:avLst/>
          </a:prstGeom>
        </p:spPr>
      </p:pic>
      <p:sp>
        <p:nvSpPr>
          <p:cNvPr id="19" name="Verbotsymbol 18">
            <a:extLst>
              <a:ext uri="{FF2B5EF4-FFF2-40B4-BE49-F238E27FC236}">
                <a16:creationId xmlns:a16="http://schemas.microsoft.com/office/drawing/2014/main" id="{29D90622-7770-423B-AE57-73B76CE04CA1}"/>
              </a:ext>
            </a:extLst>
          </p:cNvPr>
          <p:cNvSpPr/>
          <p:nvPr/>
        </p:nvSpPr>
        <p:spPr>
          <a:xfrm>
            <a:off x="4191561" y="3998518"/>
            <a:ext cx="1735418" cy="166163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00FC0D5D-FE50-4F77-B958-0AC7294CCFF7}"/>
              </a:ext>
            </a:extLst>
          </p:cNvPr>
          <p:cNvSpPr/>
          <p:nvPr/>
        </p:nvSpPr>
        <p:spPr>
          <a:xfrm>
            <a:off x="197304" y="4321836"/>
            <a:ext cx="2667000" cy="976873"/>
          </a:xfrm>
          <a:prstGeom prst="wedgeRoundRectCallout">
            <a:avLst>
              <a:gd name="adj1" fmla="val 51657"/>
              <a:gd name="adj2" fmla="val 7799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1D7DD6A-BF3E-4F91-9E73-396AF15E9E97}"/>
              </a:ext>
            </a:extLst>
          </p:cNvPr>
          <p:cNvSpPr txBox="1"/>
          <p:nvPr/>
        </p:nvSpPr>
        <p:spPr>
          <a:xfrm>
            <a:off x="418929" y="44155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Leider gibt es das LCCI aktuell aufgrund des Brexit nicht mehr. Eine Alternative wird aber gesucht!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64D9592-3760-400B-AB84-797738198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1211110"/>
            <a:ext cx="3505200" cy="223456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547C360-3AF4-4594-9EAC-91138A1573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2850" y="1226009"/>
            <a:ext cx="4629150" cy="228812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E012231-FED6-41D5-ACD3-9A746B991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41102"/>
            <a:ext cx="5163421" cy="2194454"/>
          </a:xfrm>
          <a:prstGeom prst="rect">
            <a:avLst/>
          </a:prstGeom>
        </p:spPr>
      </p:pic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DCAB6081-8B9C-48E9-ABA4-C4FC160C921D}"/>
              </a:ext>
            </a:extLst>
          </p:cNvPr>
          <p:cNvSpPr txBox="1">
            <a:spLocks/>
          </p:cNvSpPr>
          <p:nvPr/>
        </p:nvSpPr>
        <p:spPr>
          <a:xfrm>
            <a:off x="5524585" y="3310597"/>
            <a:ext cx="3505200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Arbeiten mit digitalen</a:t>
            </a:r>
            <a:r>
              <a:rPr lang="de-DE" b="1" dirty="0"/>
              <a:t> </a:t>
            </a:r>
            <a:r>
              <a:rPr lang="de-DE" sz="1800" b="1" dirty="0"/>
              <a:t>Geomedien</a:t>
            </a:r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FF9A4014-3159-4FAE-B06F-84E41B960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3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3C36DE4E-4007-485B-8DBA-4D4D04ED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976" y="1673352"/>
            <a:ext cx="11621364" cy="4625848"/>
          </a:xfrm>
        </p:spPr>
        <p:txBody>
          <a:bodyPr/>
          <a:lstStyle/>
          <a:p>
            <a:r>
              <a:rPr lang="de-DE" dirty="0"/>
              <a:t>Container Terminal Altenwerder (CTA): </a:t>
            </a:r>
          </a:p>
          <a:p>
            <a:r>
              <a:rPr lang="de-DE" dirty="0"/>
              <a:t>Logistik &amp; Globalisierung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4CC5AA6C-74C1-4764-A8DE-9C65C3903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63" y="2031275"/>
            <a:ext cx="5475385" cy="411262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B97BECC-5136-4972-9DC8-6C933A20DE33}"/>
              </a:ext>
            </a:extLst>
          </p:cNvPr>
          <p:cNvSpPr/>
          <p:nvPr/>
        </p:nvSpPr>
        <p:spPr>
          <a:xfrm>
            <a:off x="143453" y="1537423"/>
            <a:ext cx="11951472" cy="4761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3A49DC-8958-438C-A4C2-D4EA81A4F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6" y="2559530"/>
            <a:ext cx="6945492" cy="3306769"/>
          </a:xfrm>
          <a:prstGeom prst="rect">
            <a:avLst/>
          </a:prstGeom>
        </p:spPr>
      </p:pic>
      <p:sp>
        <p:nvSpPr>
          <p:cNvPr id="4" name="Text + Bulletpoints 2 Spalten">
            <a:extLst>
              <a:ext uri="{FF2B5EF4-FFF2-40B4-BE49-F238E27FC236}">
                <a16:creationId xmlns:a16="http://schemas.microsoft.com/office/drawing/2014/main" id="{41075EA5-CC72-48E7-A247-F3F915F7358D}"/>
              </a:ext>
            </a:extLst>
          </p:cNvPr>
          <p:cNvSpPr txBox="1">
            <a:spLocks/>
          </p:cNvSpPr>
          <p:nvPr/>
        </p:nvSpPr>
        <p:spPr>
          <a:xfrm>
            <a:off x="412601" y="202580"/>
            <a:ext cx="11682324" cy="7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97500" lnSpcReduction="10000"/>
          </a:bodyPr>
          <a:lstStyle>
            <a:lvl1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u="none" strike="noStrike" cap="none" spc="-52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de-DE" sz="5400" dirty="0"/>
              <a:t>Fachexkursionen</a:t>
            </a:r>
            <a:endParaRPr lang="de-DE" dirty="0"/>
          </a:p>
        </p:txBody>
      </p:sp>
      <p:pic>
        <p:nvPicPr>
          <p:cNvPr id="24" name="Audio 36">
            <a:hlinkClick r:id="" action="ppaction://media"/>
            <a:extLst>
              <a:ext uri="{FF2B5EF4-FFF2-40B4-BE49-F238E27FC236}">
                <a16:creationId xmlns:a16="http://schemas.microsoft.com/office/drawing/2014/main" id="{C2AE6F05-C345-45FD-8893-2959C6978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EFA521-6E29-481B-A4A5-081B7A647B73}"/>
              </a:ext>
            </a:extLst>
          </p:cNvPr>
          <p:cNvSpPr txBox="1">
            <a:spLocks/>
          </p:cNvSpPr>
          <p:nvPr/>
        </p:nvSpPr>
        <p:spPr>
          <a:xfrm>
            <a:off x="521976" y="1579155"/>
            <a:ext cx="10403892" cy="3518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>
                <a:solidFill>
                  <a:srgbClr val="404040"/>
                </a:solidFill>
              </a:rPr>
              <a:t>HVV-Projekt: Nachhaltige Verkehrsplanung in Niendorf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4AED646-680A-4E2A-9A1B-39084FDF025E}"/>
              </a:ext>
            </a:extLst>
          </p:cNvPr>
          <p:cNvSpPr/>
          <p:nvPr/>
        </p:nvSpPr>
        <p:spPr>
          <a:xfrm>
            <a:off x="412601" y="1436577"/>
            <a:ext cx="9654943" cy="4429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7B8E692-138A-4683-B8BF-CF6C284E1DA2}"/>
              </a:ext>
            </a:extLst>
          </p:cNvPr>
          <p:cNvSpPr txBox="1">
            <a:spLocks/>
          </p:cNvSpPr>
          <p:nvPr/>
        </p:nvSpPr>
        <p:spPr>
          <a:xfrm>
            <a:off x="462852" y="1579155"/>
            <a:ext cx="10972800" cy="45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>
                <a:solidFill>
                  <a:srgbClr val="404040"/>
                </a:solidFill>
              </a:rPr>
              <a:t>Budni-Projekt: Standortwahl des Einzelhandels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82CE25-AC20-4612-8BB0-EE8E02572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592" y="2526893"/>
            <a:ext cx="6096000" cy="34247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animBg="1"/>
      <p:bldP spid="12" grpId="0"/>
      <p:bldP spid="1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4A0055D-FE63-48DB-A011-F64048AD548C}"/>
              </a:ext>
            </a:extLst>
          </p:cNvPr>
          <p:cNvSpPr txBox="1">
            <a:spLocks/>
          </p:cNvSpPr>
          <p:nvPr/>
        </p:nvSpPr>
        <p:spPr>
          <a:xfrm>
            <a:off x="605482" y="1773237"/>
            <a:ext cx="11011515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spcCol="581068">
            <a:normAutofit/>
          </a:bodyPr>
          <a:lstStyle>
            <a:lvl1pPr marL="0" marR="0" indent="0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  <a:tabLst/>
              <a:defRPr sz="3000" b="1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82600" marR="0" indent="-381000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➡"/>
              <a:tabLst/>
              <a:defRPr sz="3000" b="0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769257" marR="0" indent="-2612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➡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023257" marR="0" indent="-2612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➡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277257" marR="0" indent="-2612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➡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1361257" marR="0" indent="-4898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  <a:tabLst/>
              <a:defRPr sz="3000" b="1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1561257" marR="0" indent="-4898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  <a:tabLst/>
              <a:defRPr sz="3000" b="1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761257" marR="0" indent="-4898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  <a:tabLst/>
              <a:defRPr sz="3000" b="1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961257" marR="0" indent="-489857" algn="l" defTabSz="91440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  <a:tabLst/>
              <a:defRPr sz="3000" b="1" i="0" u="none" strike="noStrike" cap="none" spc="0" baseline="0"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buFont typeface="Calibri"/>
              <a:buNone/>
            </a:pPr>
            <a:r>
              <a:rPr lang="de-DE" kern="1200" dirty="0"/>
              <a:t>2020/2021: Sylt – Marine Ökosysteme &amp; Tourismus (coronabedingter Entfall)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6CD1C-1363-4E01-B526-25B76380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Profilreise</a:t>
            </a:r>
          </a:p>
        </p:txBody>
      </p:sp>
      <p:pic>
        <p:nvPicPr>
          <p:cNvPr id="9" name="Audio 25">
            <a:hlinkClick r:id="" action="ppaction://media"/>
            <a:extLst>
              <a:ext uri="{FF2B5EF4-FFF2-40B4-BE49-F238E27FC236}">
                <a16:creationId xmlns:a16="http://schemas.microsoft.com/office/drawing/2014/main" id="{EE1C7F09-4A9F-46A6-9C31-3AB3F602A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A8D2CB-82A7-4BCC-A6C1-B193FB71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008" y="2556115"/>
            <a:ext cx="2857500" cy="21431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DA25925-76DA-4745-B1EB-09EA3FC76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75" y="2556115"/>
            <a:ext cx="3214688" cy="21431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AB74F7-FAB9-4308-A749-C337C29E1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4846395"/>
            <a:ext cx="2381250" cy="20097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5A2E3B4-8D9D-498B-9C9C-51F14FAEE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099" y="4846395"/>
            <a:ext cx="3842217" cy="200977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7F84CCE-8653-440E-9EAA-92170F6CD779}"/>
              </a:ext>
            </a:extLst>
          </p:cNvPr>
          <p:cNvSpPr/>
          <p:nvPr/>
        </p:nvSpPr>
        <p:spPr>
          <a:xfrm>
            <a:off x="-53848" y="1637246"/>
            <a:ext cx="12222480" cy="524985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B950A3F-FA18-402B-9FDF-85CDAF241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592562"/>
            <a:ext cx="2690242" cy="2087628"/>
          </a:xfrm>
          <a:prstGeom prst="rect">
            <a:avLst/>
          </a:prstGeom>
        </p:spPr>
      </p:pic>
      <p:pic>
        <p:nvPicPr>
          <p:cNvPr id="21" name="Audio 25">
            <a:hlinkClick r:id="" action="ppaction://media"/>
            <a:extLst>
              <a:ext uri="{FF2B5EF4-FFF2-40B4-BE49-F238E27FC236}">
                <a16:creationId xmlns:a16="http://schemas.microsoft.com/office/drawing/2014/main" id="{09CEFF73-6891-4062-8EDA-7C75D362E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85600" y="6274040"/>
            <a:ext cx="406400" cy="4064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48C219-4D6E-4E23-8492-51208BA9E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128" y="2559720"/>
            <a:ext cx="5496081" cy="41158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5E4865-32F9-420E-8C54-3AE239320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913" y="2553557"/>
            <a:ext cx="5496082" cy="412816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42525A-6C61-4DDE-BFB5-D6933185D0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5767" y="2592562"/>
            <a:ext cx="3020053" cy="4018993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BCD6045E-CCF6-4949-9985-6DC9004CB9DF}"/>
              </a:ext>
            </a:extLst>
          </p:cNvPr>
          <p:cNvSpPr txBox="1">
            <a:spLocks/>
          </p:cNvSpPr>
          <p:nvPr/>
        </p:nvSpPr>
        <p:spPr>
          <a:xfrm>
            <a:off x="663187" y="1677863"/>
            <a:ext cx="10972800" cy="4207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 dirty="0">
                <a:solidFill>
                  <a:srgbClr val="404040"/>
                </a:solidFill>
              </a:rPr>
              <a:t>2019/2020: Dresden &amp; Tschechische Republik – Stadtgeographie &amp; grenzübergreifender Wirtschaftsraum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FC97AEE-903E-4786-A028-843DEECFC0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1779" y="2556115"/>
            <a:ext cx="5494421" cy="4139130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D93CB81-F57F-4297-B48B-7CF33788BC34}"/>
              </a:ext>
            </a:extLst>
          </p:cNvPr>
          <p:cNvSpPr txBox="1">
            <a:spLocks/>
          </p:cNvSpPr>
          <p:nvPr/>
        </p:nvSpPr>
        <p:spPr>
          <a:xfrm>
            <a:off x="595845" y="1662053"/>
            <a:ext cx="10972800" cy="10367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000" b="1" dirty="0">
                <a:solidFill>
                  <a:srgbClr val="404040"/>
                </a:solidFill>
              </a:rPr>
              <a:t>2017/2018, 2018/2019: Genua – Stadtgeographie &amp; Tourismus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3000" b="1" dirty="0">
              <a:solidFill>
                <a:srgbClr val="40404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3000" b="1" dirty="0">
              <a:solidFill>
                <a:srgbClr val="40404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30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21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3" grpId="0" build="p"/>
      <p:bldP spid="10" grpId="0" animBg="1"/>
      <p:bldP spid="2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+ Pfeile 1 Spal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5400" dirty="0"/>
              <a:t>Welche Themen erwarten mich?</a:t>
            </a:r>
            <a:endParaRPr dirty="0"/>
          </a:p>
        </p:txBody>
      </p:sp>
      <p:sp>
        <p:nvSpPr>
          <p:cNvPr id="6" name="Inhaltsplatzhalter 17">
            <a:extLst>
              <a:ext uri="{FF2B5EF4-FFF2-40B4-BE49-F238E27FC236}">
                <a16:creationId xmlns:a16="http://schemas.microsoft.com/office/drawing/2014/main" id="{D910576C-51A3-4BED-A931-F327FC400196}"/>
              </a:ext>
            </a:extLst>
          </p:cNvPr>
          <p:cNvSpPr txBox="1">
            <a:spLocks/>
          </p:cNvSpPr>
          <p:nvPr/>
        </p:nvSpPr>
        <p:spPr>
          <a:xfrm>
            <a:off x="531223" y="1869389"/>
            <a:ext cx="3200399" cy="2169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Grundfragen der Ökonomie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BWL: Unternehmen,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VWL: Einfluss des Staates auf die Märkte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Globalisierung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8571EAD1-BD4F-4911-BB1C-88A4E29BCCC1}"/>
              </a:ext>
            </a:extLst>
          </p:cNvPr>
          <p:cNvSpPr txBox="1">
            <a:spLocks/>
          </p:cNvSpPr>
          <p:nvPr/>
        </p:nvSpPr>
        <p:spPr>
          <a:xfrm>
            <a:off x="3113314" y="3738386"/>
            <a:ext cx="28194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Business English (2h)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92E87D-CD14-4964-95F3-F660E9AD6839}"/>
              </a:ext>
            </a:extLst>
          </p:cNvPr>
          <p:cNvSpPr txBox="1"/>
          <p:nvPr/>
        </p:nvSpPr>
        <p:spPr>
          <a:xfrm>
            <a:off x="533399" y="1468784"/>
            <a:ext cx="32744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Wirtschaft (4 Std.)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27AD47B5-7FD7-4797-9337-5A786FECD7AD}"/>
              </a:ext>
            </a:extLst>
          </p:cNvPr>
          <p:cNvSpPr txBox="1">
            <a:spLocks/>
          </p:cNvSpPr>
          <p:nvPr/>
        </p:nvSpPr>
        <p:spPr>
          <a:xfrm>
            <a:off x="6019800" y="1148903"/>
            <a:ext cx="3048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Geographie (4 Std.)</a:t>
            </a:r>
          </a:p>
        </p:txBody>
      </p:sp>
      <p:sp>
        <p:nvSpPr>
          <p:cNvPr id="16" name="Inhaltsplatzhalter 19">
            <a:extLst>
              <a:ext uri="{FF2B5EF4-FFF2-40B4-BE49-F238E27FC236}">
                <a16:creationId xmlns:a16="http://schemas.microsoft.com/office/drawing/2014/main" id="{A9F3E3EB-E70E-4512-8342-AC8A3C1EB602}"/>
              </a:ext>
            </a:extLst>
          </p:cNvPr>
          <p:cNvSpPr txBox="1">
            <a:spLocks/>
          </p:cNvSpPr>
          <p:nvPr/>
        </p:nvSpPr>
        <p:spPr>
          <a:xfrm>
            <a:off x="6019800" y="1694804"/>
            <a:ext cx="3124200" cy="216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Wetter, Klimawandel, Geoökosysteme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Stadtgeographie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Entwicklungs-unterschiede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Globale Problemfelder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Inhaltsplatzhalter 19">
            <a:extLst>
              <a:ext uri="{FF2B5EF4-FFF2-40B4-BE49-F238E27FC236}">
                <a16:creationId xmlns:a16="http://schemas.microsoft.com/office/drawing/2014/main" id="{39097B3B-BD91-4D42-8DE0-6367BFAD7171}"/>
              </a:ext>
            </a:extLst>
          </p:cNvPr>
          <p:cNvSpPr txBox="1">
            <a:spLocks/>
          </p:cNvSpPr>
          <p:nvPr/>
        </p:nvSpPr>
        <p:spPr>
          <a:xfrm>
            <a:off x="3113314" y="4378148"/>
            <a:ext cx="2819400" cy="217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Challenges of our time</a:t>
            </a:r>
          </a:p>
          <a:p>
            <a:r>
              <a:rPr lang="en-US" sz="1900" dirty="0"/>
              <a:t>(Intercultural) business communication</a:t>
            </a:r>
          </a:p>
          <a:p>
            <a:r>
              <a:rPr lang="en-US" sz="1900" dirty="0"/>
              <a:t>Currencies, financial crisis</a:t>
            </a:r>
          </a:p>
          <a:p>
            <a:r>
              <a:rPr lang="en-US" sz="1900" dirty="0"/>
              <a:t>Globalization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390C56CA-BD95-47B2-A883-292D5A32CCAB}"/>
              </a:ext>
            </a:extLst>
          </p:cNvPr>
          <p:cNvSpPr txBox="1">
            <a:spLocks/>
          </p:cNvSpPr>
          <p:nvPr/>
        </p:nvSpPr>
        <p:spPr>
          <a:xfrm>
            <a:off x="8922709" y="3605879"/>
            <a:ext cx="273806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Seminarfach (2 Std.)</a:t>
            </a:r>
          </a:p>
        </p:txBody>
      </p:sp>
      <p:sp>
        <p:nvSpPr>
          <p:cNvPr id="19" name="Inhaltsplatzhalter 19">
            <a:extLst>
              <a:ext uri="{FF2B5EF4-FFF2-40B4-BE49-F238E27FC236}">
                <a16:creationId xmlns:a16="http://schemas.microsoft.com/office/drawing/2014/main" id="{38B1183B-EB1E-43BB-BBC1-F9368327819E}"/>
              </a:ext>
            </a:extLst>
          </p:cNvPr>
          <p:cNvSpPr txBox="1">
            <a:spLocks/>
          </p:cNvSpPr>
          <p:nvPr/>
        </p:nvSpPr>
        <p:spPr>
          <a:xfrm>
            <a:off x="8919642" y="4231239"/>
            <a:ext cx="3048000" cy="217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dirty="0"/>
              <a:t>Literaturrecherche</a:t>
            </a:r>
          </a:p>
          <a:p>
            <a:r>
              <a:rPr lang="de-DE" sz="1900" dirty="0"/>
              <a:t>Zitationsregeln</a:t>
            </a:r>
          </a:p>
          <a:p>
            <a:r>
              <a:rPr lang="de-DE" sz="1900" dirty="0"/>
              <a:t>Präsentieren</a:t>
            </a:r>
          </a:p>
          <a:p>
            <a:r>
              <a:rPr lang="de-DE" sz="1900" dirty="0"/>
              <a:t>Hausarbeit</a:t>
            </a:r>
          </a:p>
          <a:p>
            <a:r>
              <a:rPr lang="de-DE" sz="1900" dirty="0"/>
              <a:t>Unternehmensbilanz</a:t>
            </a:r>
          </a:p>
          <a:p>
            <a:r>
              <a:rPr lang="de-DE" sz="1900" dirty="0"/>
              <a:t>Business Plan</a:t>
            </a:r>
          </a:p>
        </p:txBody>
      </p:sp>
      <p:pic>
        <p:nvPicPr>
          <p:cNvPr id="20" name="Audio 35">
            <a:hlinkClick r:id="" action="ppaction://media"/>
            <a:extLst>
              <a:ext uri="{FF2B5EF4-FFF2-40B4-BE49-F238E27FC236}">
                <a16:creationId xmlns:a16="http://schemas.microsoft.com/office/drawing/2014/main" id="{8EF34581-E1C8-493F-AE60-3F1E72019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+ Pfeile 1 Spal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5400" dirty="0"/>
              <a:t>Was muss ich mitbringen?</a:t>
            </a:r>
            <a:endParaRPr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E34AD-099A-41DC-BA2E-5D8B5BDDB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Denken in Zusammenhängen, Systemen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Lösungen für komplexe Probleme suchen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de-DE" dirty="0"/>
              <a:t>Theorie &lt;-&gt; Praxis – Transferleistungen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Längere Texte unter Einbezug von Fachsprache und mehrerer Materialien strukturiert schreiben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Selbstorganisation, Eigenständigkeit &amp; Selbstmotivation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Selbstreflektionsvermögen</a:t>
            </a:r>
            <a:r>
              <a:rPr lang="de-DE" dirty="0"/>
              <a:t> &amp; Kritikfähigkeit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Ein positives Weltbild, gute Laune &amp; Humor</a:t>
            </a:r>
          </a:p>
          <a:p>
            <a:endParaRPr lang="de-DE" dirty="0"/>
          </a:p>
        </p:txBody>
      </p:sp>
      <p:pic>
        <p:nvPicPr>
          <p:cNvPr id="20" name="Audio 27">
            <a:hlinkClick r:id="" action="ppaction://media"/>
            <a:extLst>
              <a:ext uri="{FF2B5EF4-FFF2-40B4-BE49-F238E27FC236}">
                <a16:creationId xmlns:a16="http://schemas.microsoft.com/office/drawing/2014/main" id="{A41C0C95-3C92-418A-9AF1-53C361C32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Rückblic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Rückblic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375</Words>
  <Application>Microsoft Office PowerPoint</Application>
  <PresentationFormat>Breitbild</PresentationFormat>
  <Paragraphs>85</Paragraphs>
  <Slides>7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Rückblick</vt:lpstr>
      <vt:lpstr>Wirtschaft und Geographie (WuG)</vt:lpstr>
      <vt:lpstr>PowerPoint-Präsentation</vt:lpstr>
      <vt:lpstr>PowerPoint-Präsentation</vt:lpstr>
      <vt:lpstr>PowerPoint-Präsentation</vt:lpstr>
      <vt:lpstr>Profilreise</vt:lpstr>
      <vt:lpstr>Welche Themen erwarten mich?</vt:lpstr>
      <vt:lpstr>Was muss ich mitbringen?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 und Geographie (WuG)</dc:title>
  <dc:creator>PC</dc:creator>
  <cp:lastModifiedBy>PC</cp:lastModifiedBy>
  <cp:revision>3</cp:revision>
  <dcterms:modified xsi:type="dcterms:W3CDTF">2021-12-13T07:22:59Z</dcterms:modified>
</cp:coreProperties>
</file>